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08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40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84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12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39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0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61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7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7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0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3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01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D316-66B2-436B-AE99-927DCEA73F7B}" type="datetimeFigureOut">
              <a:rPr lang="en-US" smtClean="0"/>
              <a:t>6/3/2019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8F164-831B-4D73-AF3A-2CBCB9BF6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64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55618" y="1009284"/>
            <a:ext cx="5538149" cy="5538149"/>
          </a:xfrm>
          <a:prstGeom prst="ellipse">
            <a:avLst/>
          </a:prstGeom>
          <a:noFill/>
          <a:ln w="3810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7408" y="1265196"/>
            <a:ext cx="4997571" cy="4997571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7707" y="1526869"/>
            <a:ext cx="4468473" cy="4468473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66500" y="1785662"/>
            <a:ext cx="3959516" cy="3959516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33909" y="2053071"/>
            <a:ext cx="3441940" cy="3441940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18591" y="2337753"/>
            <a:ext cx="2881213" cy="2881213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68757" y="2587919"/>
            <a:ext cx="2346375" cy="2346375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44802" y="2863964"/>
            <a:ext cx="1811548" cy="1811548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94958" y="3114120"/>
            <a:ext cx="1311216" cy="1311216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53761" y="3372923"/>
            <a:ext cx="793620" cy="793620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21179" y="3631715"/>
            <a:ext cx="258782" cy="258782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6" idx="6"/>
          </p:cNvCxnSpPr>
          <p:nvPr/>
        </p:nvCxnSpPr>
        <p:spPr>
          <a:xfrm>
            <a:off x="3459192" y="3743859"/>
            <a:ext cx="2734575" cy="34500"/>
          </a:xfrm>
          <a:prstGeom prst="line">
            <a:avLst/>
          </a:prstGeom>
          <a:ln w="28575"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4197" y="3496463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10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5463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1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7239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2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9015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1B088E"/>
                </a:solidFill>
              </a:rPr>
              <a:t>3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30791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4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8445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5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80221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6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1997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7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03773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8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5549" y="34964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9</a:t>
            </a:r>
            <a:endParaRPr lang="en-US" sz="1400" b="1" dirty="0">
              <a:solidFill>
                <a:srgbClr val="1B088E"/>
              </a:solidFill>
            </a:endParaRPr>
          </a:p>
        </p:txBody>
      </p:sp>
      <p:cxnSp>
        <p:nvCxnSpPr>
          <p:cNvPr id="33" name="Straight Connector 32"/>
          <p:cNvCxnSpPr>
            <a:endCxn id="6" idx="4"/>
          </p:cNvCxnSpPr>
          <p:nvPr/>
        </p:nvCxnSpPr>
        <p:spPr>
          <a:xfrm flipH="1">
            <a:off x="3424693" y="3761105"/>
            <a:ext cx="30186" cy="2786328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55618" y="3743859"/>
            <a:ext cx="2799261" cy="0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54879" y="1009284"/>
            <a:ext cx="0" cy="2734575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6" idx="7"/>
          </p:cNvCxnSpPr>
          <p:nvPr/>
        </p:nvCxnSpPr>
        <p:spPr>
          <a:xfrm flipV="1">
            <a:off x="3446258" y="1820327"/>
            <a:ext cx="1936466" cy="1923532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6" idx="5"/>
          </p:cNvCxnSpPr>
          <p:nvPr/>
        </p:nvCxnSpPr>
        <p:spPr>
          <a:xfrm flipH="1" flipV="1">
            <a:off x="3452721" y="3743859"/>
            <a:ext cx="1930003" cy="1992531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" idx="3"/>
          </p:cNvCxnSpPr>
          <p:nvPr/>
        </p:nvCxnSpPr>
        <p:spPr>
          <a:xfrm flipV="1">
            <a:off x="1466661" y="3761104"/>
            <a:ext cx="1992530" cy="1975286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6" idx="1"/>
          </p:cNvCxnSpPr>
          <p:nvPr/>
        </p:nvCxnSpPr>
        <p:spPr>
          <a:xfrm flipH="1" flipV="1">
            <a:off x="1466661" y="1820327"/>
            <a:ext cx="1986060" cy="1931989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07768" y="3726604"/>
            <a:ext cx="28061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 = Time Management</a:t>
            </a:r>
          </a:p>
          <a:p>
            <a:r>
              <a:rPr lang="en-GB" b="1" dirty="0" smtClean="0"/>
              <a:t>B = Productivity / Efficiency</a:t>
            </a:r>
          </a:p>
          <a:p>
            <a:r>
              <a:rPr lang="en-GB" b="1" dirty="0" smtClean="0"/>
              <a:t>C = Quality of Output</a:t>
            </a:r>
          </a:p>
          <a:p>
            <a:r>
              <a:rPr lang="en-GB" b="1" dirty="0" smtClean="0"/>
              <a:t>D = Customer Experience</a:t>
            </a:r>
          </a:p>
          <a:p>
            <a:r>
              <a:rPr lang="en-GB" b="1" dirty="0" smtClean="0"/>
              <a:t>E = Customer Outcomes</a:t>
            </a:r>
          </a:p>
          <a:p>
            <a:r>
              <a:rPr lang="en-GB" b="1" dirty="0" smtClean="0"/>
              <a:t>F = Our Outcomes</a:t>
            </a:r>
          </a:p>
          <a:p>
            <a:r>
              <a:rPr lang="en-GB" b="1" dirty="0" smtClean="0"/>
              <a:t>G = Technical Skills</a:t>
            </a:r>
          </a:p>
          <a:p>
            <a:r>
              <a:rPr lang="en-GB" b="1" dirty="0" smtClean="0"/>
              <a:t>H = Soft Skills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299359" y="1734047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601958" y="2261728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145249" y="3578048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595546" y="490681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291711" y="544126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981531" y="490126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40773" y="3548601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982121" y="2265310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316611" y="3508021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0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07769" y="2069382"/>
            <a:ext cx="5039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this specific engagement, </a:t>
            </a:r>
            <a:r>
              <a:rPr lang="en-GB" dirty="0" smtClean="0"/>
              <a:t>print this page, and then use </a:t>
            </a:r>
            <a:r>
              <a:rPr lang="en-GB" dirty="0" smtClean="0"/>
              <a:t>the spider </a:t>
            </a:r>
            <a:r>
              <a:rPr lang="en-GB" dirty="0"/>
              <a:t>c</a:t>
            </a:r>
            <a:r>
              <a:rPr lang="en-GB" dirty="0" smtClean="0"/>
              <a:t>hart to rate </a:t>
            </a:r>
            <a:r>
              <a:rPr lang="en-GB" dirty="0"/>
              <a:t>y</a:t>
            </a:r>
            <a:r>
              <a:rPr lang="en-GB" dirty="0" smtClean="0"/>
              <a:t>ourself from 0 to 10 in each area. Use this as a tool to determine where to focus your CPD (continuing professional development) efforts in the future.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407768" y="988518"/>
            <a:ext cx="5418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Engagement Name  ____________________________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413520" y="1416960"/>
            <a:ext cx="211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Date  ____________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94" y="4992413"/>
            <a:ext cx="1803400" cy="1816100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1" y="19088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1B088E"/>
                </a:solidFill>
              </a:rPr>
              <a:t>Personal Evaluation Tool</a:t>
            </a:r>
            <a:endParaRPr lang="en-US" sz="2400" b="1" dirty="0">
              <a:solidFill>
                <a:srgbClr val="1B0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323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55618" y="992026"/>
            <a:ext cx="5538149" cy="5538149"/>
          </a:xfrm>
          <a:prstGeom prst="ellipse">
            <a:avLst/>
          </a:prstGeom>
          <a:noFill/>
          <a:ln w="3810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7408" y="1247938"/>
            <a:ext cx="4997571" cy="4997571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7707" y="1509611"/>
            <a:ext cx="4468473" cy="4468473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66500" y="1768404"/>
            <a:ext cx="3959516" cy="3959516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33909" y="2035813"/>
            <a:ext cx="3441940" cy="3441940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18591" y="2320495"/>
            <a:ext cx="2881213" cy="2881213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68757" y="2570661"/>
            <a:ext cx="2346375" cy="2346375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44802" y="2846706"/>
            <a:ext cx="1811548" cy="1811548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94958" y="3096862"/>
            <a:ext cx="1311216" cy="1311216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53761" y="3355665"/>
            <a:ext cx="793620" cy="793620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21179" y="3614457"/>
            <a:ext cx="258782" cy="258782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6" idx="6"/>
          </p:cNvCxnSpPr>
          <p:nvPr/>
        </p:nvCxnSpPr>
        <p:spPr>
          <a:xfrm>
            <a:off x="3459192" y="3726601"/>
            <a:ext cx="2734575" cy="34500"/>
          </a:xfrm>
          <a:prstGeom prst="line">
            <a:avLst/>
          </a:prstGeom>
          <a:ln w="28575"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4197" y="3479205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10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5463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1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7239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2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9015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1B088E"/>
                </a:solidFill>
              </a:rPr>
              <a:t>3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30791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4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8445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5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80221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6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1997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7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03773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8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5549" y="3479205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9</a:t>
            </a:r>
            <a:endParaRPr lang="en-US" sz="1400" b="1" dirty="0">
              <a:solidFill>
                <a:srgbClr val="1B088E"/>
              </a:solidFill>
            </a:endParaRPr>
          </a:p>
        </p:txBody>
      </p:sp>
      <p:cxnSp>
        <p:nvCxnSpPr>
          <p:cNvPr id="33" name="Straight Connector 32"/>
          <p:cNvCxnSpPr>
            <a:endCxn id="6" idx="4"/>
          </p:cNvCxnSpPr>
          <p:nvPr/>
        </p:nvCxnSpPr>
        <p:spPr>
          <a:xfrm flipH="1">
            <a:off x="3424693" y="3743847"/>
            <a:ext cx="30186" cy="2786328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55618" y="3726601"/>
            <a:ext cx="2799261" cy="0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54879" y="992026"/>
            <a:ext cx="0" cy="2734575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6" idx="7"/>
          </p:cNvCxnSpPr>
          <p:nvPr/>
        </p:nvCxnSpPr>
        <p:spPr>
          <a:xfrm flipV="1">
            <a:off x="3446258" y="1803069"/>
            <a:ext cx="1936466" cy="1923532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6" idx="5"/>
          </p:cNvCxnSpPr>
          <p:nvPr/>
        </p:nvCxnSpPr>
        <p:spPr>
          <a:xfrm flipH="1" flipV="1">
            <a:off x="3452721" y="3726601"/>
            <a:ext cx="1930003" cy="1992531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" idx="3"/>
          </p:cNvCxnSpPr>
          <p:nvPr/>
        </p:nvCxnSpPr>
        <p:spPr>
          <a:xfrm flipV="1">
            <a:off x="1466661" y="3743846"/>
            <a:ext cx="1992530" cy="1975286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6" idx="1"/>
          </p:cNvCxnSpPr>
          <p:nvPr/>
        </p:nvCxnSpPr>
        <p:spPr>
          <a:xfrm flipH="1" flipV="1">
            <a:off x="1466661" y="1803069"/>
            <a:ext cx="1986060" cy="1931989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07768" y="3959534"/>
            <a:ext cx="28061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 = Time Management</a:t>
            </a:r>
          </a:p>
          <a:p>
            <a:r>
              <a:rPr lang="en-GB" b="1" dirty="0" smtClean="0"/>
              <a:t>B = Productivity / Efficiency</a:t>
            </a:r>
          </a:p>
          <a:p>
            <a:r>
              <a:rPr lang="en-GB" b="1" dirty="0" smtClean="0"/>
              <a:t>C = Quality of Output</a:t>
            </a:r>
          </a:p>
          <a:p>
            <a:r>
              <a:rPr lang="en-GB" b="1" dirty="0" smtClean="0"/>
              <a:t>D = Customer Experience</a:t>
            </a:r>
          </a:p>
          <a:p>
            <a:r>
              <a:rPr lang="en-GB" b="1" dirty="0" smtClean="0"/>
              <a:t>E = Customer Outcomes</a:t>
            </a:r>
          </a:p>
          <a:p>
            <a:r>
              <a:rPr lang="en-GB" b="1" dirty="0" smtClean="0"/>
              <a:t>F = Our Outcomes</a:t>
            </a:r>
          </a:p>
          <a:p>
            <a:r>
              <a:rPr lang="en-GB" b="1" dirty="0" smtClean="0"/>
              <a:t>G = Technical Skills</a:t>
            </a:r>
          </a:p>
          <a:p>
            <a:r>
              <a:rPr lang="en-GB" b="1" dirty="0" smtClean="0"/>
              <a:t>H = Soft Skills</a:t>
            </a:r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299359" y="1716789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601958" y="224447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145249" y="356079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595546" y="4889555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291711" y="542400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981531" y="488400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40773" y="3531343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982121" y="224805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316611" y="349076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0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07769" y="2302312"/>
            <a:ext cx="5039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this specific engagement, </a:t>
            </a:r>
            <a:r>
              <a:rPr lang="en-GB" dirty="0" smtClean="0"/>
              <a:t>print this page, and then use </a:t>
            </a:r>
            <a:r>
              <a:rPr lang="en-GB" dirty="0" smtClean="0"/>
              <a:t>the spider </a:t>
            </a:r>
            <a:r>
              <a:rPr lang="en-GB" dirty="0"/>
              <a:t>c</a:t>
            </a:r>
            <a:r>
              <a:rPr lang="en-GB" dirty="0" smtClean="0"/>
              <a:t>hart to rate </a:t>
            </a:r>
            <a:r>
              <a:rPr lang="en-GB" dirty="0"/>
              <a:t>y</a:t>
            </a:r>
            <a:r>
              <a:rPr lang="en-GB" dirty="0" smtClean="0"/>
              <a:t>ourself from 0 to 10 in each area. Use this as a tool to determine where to focus your CPD (continuing professional development) efforts in the future.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407768" y="1221448"/>
            <a:ext cx="4254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Engagement Name  </a:t>
            </a:r>
            <a:r>
              <a:rPr lang="en-GB" u="sng" dirty="0" smtClean="0">
                <a:solidFill>
                  <a:srgbClr val="FF0000"/>
                </a:solidFill>
              </a:rPr>
              <a:t>Example Engagement 1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413520" y="1649890"/>
            <a:ext cx="220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Date  </a:t>
            </a:r>
            <a:r>
              <a:rPr lang="en-GB" u="sng" dirty="0" smtClean="0">
                <a:solidFill>
                  <a:srgbClr val="FF0000"/>
                </a:solidFill>
              </a:rPr>
              <a:t>3</a:t>
            </a:r>
            <a:r>
              <a:rPr lang="en-GB" u="sng" baseline="30000" dirty="0" smtClean="0">
                <a:solidFill>
                  <a:srgbClr val="FF0000"/>
                </a:solidFill>
              </a:rPr>
              <a:t>rd</a:t>
            </a:r>
            <a:r>
              <a:rPr lang="en-GB" u="sng" dirty="0" smtClean="0">
                <a:solidFill>
                  <a:srgbClr val="FF0000"/>
                </a:solidFill>
              </a:rPr>
              <a:t> August 2019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293723" y="109271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411040" y="2322295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895091" y="3454399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19376" y="5316844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265410" y="557553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82121" y="4754446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997532" y="3434578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763941" y="1952120"/>
            <a:ext cx="3497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x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1938829" y="1375958"/>
            <a:ext cx="1550362" cy="88735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3461342" y="1397467"/>
            <a:ext cx="1134009" cy="12383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H="1" flipV="1">
            <a:off x="4575676" y="2644561"/>
            <a:ext cx="508412" cy="11077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H="1" flipV="1">
            <a:off x="5066168" y="3761100"/>
            <a:ext cx="221633" cy="18603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3431672" y="5605427"/>
            <a:ext cx="1862592" cy="2795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2157009" y="5038866"/>
            <a:ext cx="1282777" cy="83273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flipV="1">
            <a:off x="2137419" y="3743846"/>
            <a:ext cx="35002" cy="129834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1930131" y="2268374"/>
            <a:ext cx="216118" cy="146668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Picture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94" y="4992413"/>
            <a:ext cx="1803400" cy="1816100"/>
          </a:xfrm>
          <a:prstGeom prst="rect">
            <a:avLst/>
          </a:prstGeom>
        </p:spPr>
      </p:pic>
      <p:sp>
        <p:nvSpPr>
          <p:cNvPr id="77" name="TextBox 76"/>
          <p:cNvSpPr txBox="1"/>
          <p:nvPr/>
        </p:nvSpPr>
        <p:spPr>
          <a:xfrm>
            <a:off x="1" y="19088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1B088E"/>
                </a:solidFill>
              </a:rPr>
              <a:t>Personal Evaluation Tool</a:t>
            </a:r>
            <a:endParaRPr lang="en-US" sz="2400" b="1" dirty="0">
              <a:solidFill>
                <a:srgbClr val="1B0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53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655618" y="1026537"/>
            <a:ext cx="5538149" cy="5538149"/>
          </a:xfrm>
          <a:prstGeom prst="ellipse">
            <a:avLst/>
          </a:prstGeom>
          <a:noFill/>
          <a:ln w="3810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37408" y="1282449"/>
            <a:ext cx="4997571" cy="4997571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07707" y="1544122"/>
            <a:ext cx="4468473" cy="4468473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466500" y="1802915"/>
            <a:ext cx="3959516" cy="3959516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733909" y="2070324"/>
            <a:ext cx="3441940" cy="3441940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018591" y="2355006"/>
            <a:ext cx="2881213" cy="2881213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68757" y="2605172"/>
            <a:ext cx="2346375" cy="2346375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544802" y="2881217"/>
            <a:ext cx="1811548" cy="1811548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794958" y="3131373"/>
            <a:ext cx="1311216" cy="1311216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053761" y="3390176"/>
            <a:ext cx="793620" cy="793620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3321179" y="3648968"/>
            <a:ext cx="258782" cy="258782"/>
          </a:xfrm>
          <a:prstGeom prst="ellipse">
            <a:avLst/>
          </a:prstGeom>
          <a:noFill/>
          <a:ln w="6350">
            <a:solidFill>
              <a:srgbClr val="1B088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endCxn id="6" idx="6"/>
          </p:cNvCxnSpPr>
          <p:nvPr/>
        </p:nvCxnSpPr>
        <p:spPr>
          <a:xfrm>
            <a:off x="3459192" y="3761112"/>
            <a:ext cx="2734575" cy="34500"/>
          </a:xfrm>
          <a:prstGeom prst="line">
            <a:avLst/>
          </a:prstGeom>
          <a:ln w="28575"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884197" y="3530968"/>
            <a:ext cx="367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10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45463" y="35137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1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807239" y="35137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2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9015" y="35137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rgbClr val="1B088E"/>
                </a:solidFill>
              </a:rPr>
              <a:t>3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30791" y="35137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4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18445" y="35137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5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80221" y="35137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6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41997" y="35309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7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403773" y="35309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8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65549" y="353096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9</a:t>
            </a:r>
            <a:endParaRPr lang="en-US" sz="1400" b="1" dirty="0">
              <a:solidFill>
                <a:srgbClr val="1B088E"/>
              </a:solidFill>
            </a:endParaRPr>
          </a:p>
        </p:txBody>
      </p:sp>
      <p:cxnSp>
        <p:nvCxnSpPr>
          <p:cNvPr id="33" name="Straight Connector 32"/>
          <p:cNvCxnSpPr>
            <a:endCxn id="6" idx="4"/>
          </p:cNvCxnSpPr>
          <p:nvPr/>
        </p:nvCxnSpPr>
        <p:spPr>
          <a:xfrm flipH="1">
            <a:off x="3424693" y="3778358"/>
            <a:ext cx="30186" cy="2786328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655618" y="3761112"/>
            <a:ext cx="2799261" cy="0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3454879" y="1026537"/>
            <a:ext cx="0" cy="2734575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6" idx="7"/>
          </p:cNvCxnSpPr>
          <p:nvPr/>
        </p:nvCxnSpPr>
        <p:spPr>
          <a:xfrm flipV="1">
            <a:off x="3446258" y="1837580"/>
            <a:ext cx="1936466" cy="1923532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6" idx="5"/>
          </p:cNvCxnSpPr>
          <p:nvPr/>
        </p:nvCxnSpPr>
        <p:spPr>
          <a:xfrm flipH="1" flipV="1">
            <a:off x="3452721" y="3761112"/>
            <a:ext cx="1930003" cy="1992531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stCxn id="6" idx="3"/>
          </p:cNvCxnSpPr>
          <p:nvPr/>
        </p:nvCxnSpPr>
        <p:spPr>
          <a:xfrm flipV="1">
            <a:off x="1466661" y="3778357"/>
            <a:ext cx="1992530" cy="1975286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6" idx="1"/>
          </p:cNvCxnSpPr>
          <p:nvPr/>
        </p:nvCxnSpPr>
        <p:spPr>
          <a:xfrm flipH="1" flipV="1">
            <a:off x="1466661" y="1837580"/>
            <a:ext cx="1986060" cy="1931989"/>
          </a:xfrm>
          <a:prstGeom prst="line">
            <a:avLst/>
          </a:prstGeom>
          <a:ln>
            <a:solidFill>
              <a:srgbClr val="1B088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07768" y="3786975"/>
            <a:ext cx="274626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 = ___________________</a:t>
            </a:r>
          </a:p>
          <a:p>
            <a:r>
              <a:rPr lang="en-GB" b="1" dirty="0" smtClean="0"/>
              <a:t>B = ___________________</a:t>
            </a:r>
          </a:p>
          <a:p>
            <a:r>
              <a:rPr lang="en-GB" b="1" dirty="0" smtClean="0"/>
              <a:t>C = ___________________</a:t>
            </a:r>
          </a:p>
          <a:p>
            <a:r>
              <a:rPr lang="en-GB" b="1" dirty="0" smtClean="0"/>
              <a:t>D = ___________________</a:t>
            </a:r>
          </a:p>
          <a:p>
            <a:r>
              <a:rPr lang="en-GB" b="1" dirty="0" smtClean="0"/>
              <a:t>E = ___________________</a:t>
            </a:r>
          </a:p>
          <a:p>
            <a:r>
              <a:rPr lang="en-GB" b="1" dirty="0" smtClean="0"/>
              <a:t>F = ___________________</a:t>
            </a:r>
          </a:p>
          <a:p>
            <a:r>
              <a:rPr lang="en-GB" b="1" dirty="0" smtClean="0"/>
              <a:t>G = ___________________</a:t>
            </a:r>
          </a:p>
          <a:p>
            <a:r>
              <a:rPr lang="en-GB" b="1" dirty="0" smtClean="0"/>
              <a:t>H = ___________________</a:t>
            </a:r>
          </a:p>
          <a:p>
            <a:endParaRPr lang="en-US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299359" y="1751300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A</a:t>
            </a:r>
            <a:endParaRPr lang="en-US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601958" y="2278981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B</a:t>
            </a:r>
            <a:endParaRPr lang="en-US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5145249" y="361255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C</a:t>
            </a:r>
            <a:endParaRPr lang="en-US" b="1" dirty="0"/>
          </a:p>
        </p:txBody>
      </p:sp>
      <p:sp>
        <p:nvSpPr>
          <p:cNvPr id="60" name="TextBox 59"/>
          <p:cNvSpPr txBox="1"/>
          <p:nvPr/>
        </p:nvSpPr>
        <p:spPr>
          <a:xfrm>
            <a:off x="4595546" y="4924066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D</a:t>
            </a:r>
            <a:endParaRPr lang="en-US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291711" y="545851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E</a:t>
            </a:r>
            <a:endParaRPr lang="en-US" b="1" dirty="0"/>
          </a:p>
        </p:txBody>
      </p:sp>
      <p:sp>
        <p:nvSpPr>
          <p:cNvPr id="62" name="TextBox 61"/>
          <p:cNvSpPr txBox="1"/>
          <p:nvPr/>
        </p:nvSpPr>
        <p:spPr>
          <a:xfrm>
            <a:off x="1981531" y="491851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F</a:t>
            </a:r>
            <a:endParaRPr lang="en-US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1440773" y="3565854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</a:t>
            </a:r>
            <a:endParaRPr 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1982121" y="2282563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</a:t>
            </a:r>
            <a:endParaRPr 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3316611" y="3525274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>
                <a:solidFill>
                  <a:srgbClr val="1B088E"/>
                </a:solidFill>
              </a:rPr>
              <a:t>0</a:t>
            </a:r>
            <a:endParaRPr lang="en-US" sz="1400" b="1" dirty="0">
              <a:solidFill>
                <a:srgbClr val="1B088E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407769" y="2129753"/>
            <a:ext cx="50394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 this specific engagement, </a:t>
            </a:r>
            <a:r>
              <a:rPr lang="en-GB" dirty="0" smtClean="0"/>
              <a:t>print this page, and then use </a:t>
            </a:r>
            <a:r>
              <a:rPr lang="en-GB" dirty="0" smtClean="0"/>
              <a:t>the spider </a:t>
            </a:r>
            <a:r>
              <a:rPr lang="en-GB" dirty="0"/>
              <a:t>c</a:t>
            </a:r>
            <a:r>
              <a:rPr lang="en-GB" dirty="0" smtClean="0"/>
              <a:t>hart to rate </a:t>
            </a:r>
            <a:r>
              <a:rPr lang="en-GB" dirty="0"/>
              <a:t>y</a:t>
            </a:r>
            <a:r>
              <a:rPr lang="en-GB" dirty="0" smtClean="0"/>
              <a:t>ourself from 0 to 10 in each area. Use this as a tool to determine where to focus your CPD (continuing professional development) efforts in the future.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6407768" y="1048889"/>
            <a:ext cx="5418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Engagement Name  ____________________________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6413520" y="1477331"/>
            <a:ext cx="2116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Date  ____________</a:t>
            </a:r>
            <a:endParaRPr lang="en-US" dirty="0"/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794" y="4992413"/>
            <a:ext cx="1803400" cy="1816100"/>
          </a:xfrm>
          <a:prstGeom prst="rect">
            <a:avLst/>
          </a:prstGeom>
        </p:spPr>
      </p:pic>
      <p:sp>
        <p:nvSpPr>
          <p:cNvPr id="46" name="TextBox 45"/>
          <p:cNvSpPr txBox="1"/>
          <p:nvPr/>
        </p:nvSpPr>
        <p:spPr>
          <a:xfrm>
            <a:off x="1" y="190881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1B088E"/>
                </a:solidFill>
              </a:rPr>
              <a:t>Personal Evaluation Tool</a:t>
            </a:r>
            <a:endParaRPr lang="en-US" sz="2400" b="1" dirty="0">
              <a:solidFill>
                <a:srgbClr val="1B08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2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329</Words>
  <Application>Microsoft Office PowerPoint</Application>
  <PresentationFormat>Widescreen</PresentationFormat>
  <Paragraphs>101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Adams</dc:creator>
  <cp:lastModifiedBy>Rick Adams</cp:lastModifiedBy>
  <cp:revision>7</cp:revision>
  <dcterms:created xsi:type="dcterms:W3CDTF">2019-06-03T20:27:58Z</dcterms:created>
  <dcterms:modified xsi:type="dcterms:W3CDTF">2019-06-03T21:36:45Z</dcterms:modified>
</cp:coreProperties>
</file>